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36"/>
  </p:notesMasterIdLst>
  <p:sldIdLst>
    <p:sldId id="259" r:id="rId5"/>
    <p:sldId id="307" r:id="rId6"/>
    <p:sldId id="258" r:id="rId7"/>
    <p:sldId id="260" r:id="rId8"/>
    <p:sldId id="282" r:id="rId9"/>
    <p:sldId id="281" r:id="rId10"/>
    <p:sldId id="257" r:id="rId11"/>
    <p:sldId id="280" r:id="rId12"/>
    <p:sldId id="279" r:id="rId13"/>
    <p:sldId id="271" r:id="rId14"/>
    <p:sldId id="283" r:id="rId15"/>
    <p:sldId id="284" r:id="rId16"/>
    <p:sldId id="285" r:id="rId17"/>
    <p:sldId id="286" r:id="rId18"/>
    <p:sldId id="288" r:id="rId19"/>
    <p:sldId id="289" r:id="rId20"/>
    <p:sldId id="290" r:id="rId21"/>
    <p:sldId id="303" r:id="rId22"/>
    <p:sldId id="287" r:id="rId23"/>
    <p:sldId id="297" r:id="rId24"/>
    <p:sldId id="298" r:id="rId25"/>
    <p:sldId id="299" r:id="rId26"/>
    <p:sldId id="300" r:id="rId27"/>
    <p:sldId id="301" r:id="rId28"/>
    <p:sldId id="304" r:id="rId29"/>
    <p:sldId id="291" r:id="rId30"/>
    <p:sldId id="293" r:id="rId31"/>
    <p:sldId id="292" r:id="rId32"/>
    <p:sldId id="306" r:id="rId33"/>
    <p:sldId id="294" r:id="rId34"/>
    <p:sldId id="305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5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30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6970"/>
      </p:ext>
    </p:extLst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9286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812" r:id="rId27"/>
    <p:sldLayoutId id="2147483813" r:id="rId28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2369212"/>
            <a:ext cx="8111067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877355" y="3520677"/>
            <a:ext cx="7436912" cy="2389056"/>
          </a:xfrm>
        </p:spPr>
        <p:txBody>
          <a:bodyPr>
            <a:normAutofit/>
          </a:bodyPr>
          <a:lstStyle/>
          <a:p>
            <a:r>
              <a:rPr lang="en-US" dirty="0"/>
              <a:t>CS6330 Final Project</a:t>
            </a:r>
          </a:p>
          <a:p>
            <a:endParaRPr lang="en-US" dirty="0"/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(George)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 of Motion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1732" y="1566650"/>
            <a:ext cx="5860536" cy="43954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First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</p:spTree>
    <p:extLst>
      <p:ext uri="{BB962C8B-B14F-4D97-AF65-F5344CB8AC3E}">
        <p14:creationId xmlns:p14="http://schemas.microsoft.com/office/powerpoint/2010/main" val="403992806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  <a:p>
            <a:pPr lvl="1"/>
            <a:r>
              <a:rPr lang="en-US" dirty="0"/>
              <a:t>Our baseline model was a Logistic Regression Classifier. We tested a angular velocity only and linear acceleration only 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094F6D-3A5C-5DBA-5E4C-63F3A46F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9FA46C-9BC0-1A20-A018-4F86C325F5C5}"/>
              </a:ext>
            </a:extLst>
          </p:cNvPr>
          <p:cNvSpPr txBox="1"/>
          <p:nvPr/>
        </p:nvSpPr>
        <p:spPr>
          <a:xfrm>
            <a:off x="1058735" y="5972584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9BF4A-38E4-0DD9-03B0-124F6C32B88F}"/>
              </a:ext>
            </a:extLst>
          </p:cNvPr>
          <p:cNvSpPr txBox="1"/>
          <p:nvPr/>
        </p:nvSpPr>
        <p:spPr>
          <a:xfrm>
            <a:off x="5381625" y="5950461"/>
            <a:ext cx="26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Acceleration Only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6B1E417-51A3-7C49-E7DD-8DB242D2C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70" y="2486519"/>
            <a:ext cx="4136689" cy="326692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359807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Iteration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Model</a:t>
            </a:r>
          </a:p>
          <a:p>
            <a:pPr lvl="1"/>
            <a:r>
              <a:rPr lang="en-US" dirty="0"/>
              <a:t>We next tried a model using both angular velocity and acceleration, then applied a low pass filter to smooth the data.  The results were slightly better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7F0BDF-216F-2552-2A56-2C680606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59" y="2613392"/>
            <a:ext cx="4666481" cy="36853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9181478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Logistic Model</a:t>
            </a:r>
          </a:p>
          <a:p>
            <a:pPr lvl="1"/>
            <a:r>
              <a:rPr lang="en-US" dirty="0"/>
              <a:t>After looking at the outliers, we engineered additional features by applying an </a:t>
            </a:r>
            <a:r>
              <a:rPr lang="en-US" dirty="0" err="1"/>
              <a:t>EWMA</a:t>
            </a:r>
            <a:r>
              <a:rPr lang="en-US" dirty="0"/>
              <a:t> (exponentially weighted moving average) filter with a half-life of 100ms to each component of the IMU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9667C9-F937-7ADB-93AB-4B9BBF45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22" y="2683933"/>
            <a:ext cx="4494556" cy="35495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600335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All models were built on stratified Train Test data and compared using a separate validation dataset</a:t>
            </a:r>
          </a:p>
          <a:p>
            <a:pPr lvl="1"/>
            <a:r>
              <a:rPr lang="en-US" dirty="0"/>
              <a:t>The KNN model did the best, outperforming all other models.</a:t>
            </a:r>
          </a:p>
          <a:p>
            <a:pPr lvl="1"/>
            <a:r>
              <a:rPr lang="en-US" dirty="0"/>
              <a:t>However, the KNN might not translate well to embedded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B850C83-F9B0-C720-C631-2B72AE39D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672524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0.9688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0.9703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0.9611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0.9961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0.9818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617591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87F60F-1E30-B769-43EC-F0997A418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503" y="1613228"/>
            <a:ext cx="5530993" cy="45630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7765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8" name="gf.mp4">
            <a:hlinkClick r:id="" action="ppaction://media"/>
            <a:extLst>
              <a:ext uri="{FF2B5EF4-FFF2-40B4-BE49-F238E27FC236}">
                <a16:creationId xmlns:a16="http://schemas.microsoft.com/office/drawing/2014/main" id="{EA19FA93-0A75-30B3-3079-30683C6958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433" y="1656210"/>
            <a:ext cx="5681133" cy="4260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117949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To reduce the feature set for user identification, a CART (classification and regression tree) analysis was performed on the Decision Tree Classifier (which had results like the KNN)</a:t>
            </a:r>
          </a:p>
          <a:p>
            <a:pPr lvl="1"/>
            <a:r>
              <a:rPr lang="en-US" dirty="0"/>
              <a:t>The CART analysis shows that the </a:t>
            </a:r>
            <a:r>
              <a:rPr lang="en-US"/>
              <a:t>exponentially weighted </a:t>
            </a:r>
            <a:r>
              <a:rPr lang="en-US" dirty="0"/>
              <a:t>filtered terms have the greatest significance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BBDA-3649-93AD-D13D-5167C74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6" y="3354908"/>
            <a:ext cx="3380810" cy="26699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61412"/>
              </p:ext>
            </p:extLst>
          </p:nvPr>
        </p:nvGraphicFramePr>
        <p:xfrm>
          <a:off x="4603932" y="3429000"/>
          <a:ext cx="41507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u="none" strike="noStrike" dirty="0" err="1">
                          <a:effectLst/>
                        </a:rPr>
                        <a:t>gFyE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0.638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wzE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0.076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 err="1">
                          <a:effectLst/>
                        </a:rPr>
                        <a:t>wx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465667" y="60928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and </a:t>
            </a:r>
            <a:r>
              <a:rPr lang="en-US" dirty="0" err="1"/>
              <a:t>gFzE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77141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the Second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</p:spTree>
    <p:extLst>
      <p:ext uri="{BB962C8B-B14F-4D97-AF65-F5344CB8AC3E}">
        <p14:creationId xmlns:p14="http://schemas.microsoft.com/office/powerpoint/2010/main" val="133251037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Stance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Heel Strike	Acceleration Phase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Foot Loading	Mid-Swing</a:t>
            </a:r>
          </a:p>
          <a:p>
            <a:pPr lvl="3">
              <a:tabLst>
                <a:tab pos="4114800" algn="l"/>
              </a:tabLst>
            </a:pPr>
            <a:r>
              <a:rPr lang="en-US" dirty="0"/>
              <a:t>Midstance shift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r>
              <a:rPr lang="en-US" dirty="0"/>
              <a:t>Typical methods of analysis consist of stop</a:t>
            </a:r>
            <a:br>
              <a:rPr lang="en-US" dirty="0"/>
            </a:br>
            <a:r>
              <a:rPr lang="en-US" dirty="0"/>
              <a:t> motion photography, pressure sensors, and </a:t>
            </a:r>
            <a:br>
              <a:rPr lang="en-US" dirty="0"/>
            </a:br>
            <a:r>
              <a:rPr lang="en-US" dirty="0"/>
              <a:t>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0149F-0C40-0F15-E216-3DCA6AB84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06" y="4135175"/>
            <a:ext cx="2864383" cy="21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835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Time series data on a variety of activities was collected and labeled.  The same feature set as before was used to build classifier models.  To help visualize the data a partial correlation analysis was taken to reduce the feature set.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41-E422-EFE5-7CF7-04D7D8FE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75" y="2895602"/>
            <a:ext cx="4443250" cy="35749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83522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Activities</a:t>
            </a:r>
          </a:p>
          <a:p>
            <a:pPr lvl="1"/>
            <a:r>
              <a:rPr lang="en-US" dirty="0"/>
              <a:t>Following the same procedure as before, we tested a logistic regression classifier model using angular velocity and acceleration. Adding additional features did not significantly improve the results.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66DE-F311-5D10-E548-75E4B2D9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8" y="2501023"/>
            <a:ext cx="4174337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AD2D5-1A42-2B2E-27B3-0B9C33900BF2}"/>
              </a:ext>
            </a:extLst>
          </p:cNvPr>
          <p:cNvSpPr txBox="1"/>
          <p:nvPr/>
        </p:nvSpPr>
        <p:spPr>
          <a:xfrm>
            <a:off x="504774" y="5869742"/>
            <a:ext cx="375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Baseline</a:t>
            </a:r>
            <a:r>
              <a:rPr lang="en-US" sz="1200" dirty="0"/>
              <a:t> model (angular velocity and acceleration)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06C18-B408-DC21-211E-F1D129AEA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22" y="2501023"/>
            <a:ext cx="4174338" cy="33037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CBC821-F06A-9AC7-B586-61C124F9FF74}"/>
              </a:ext>
            </a:extLst>
          </p:cNvPr>
          <p:cNvSpPr txBox="1"/>
          <p:nvPr/>
        </p:nvSpPr>
        <p:spPr>
          <a:xfrm>
            <a:off x="4972567" y="5847906"/>
            <a:ext cx="3486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Full</a:t>
            </a:r>
            <a:r>
              <a:rPr lang="en-US" sz="1200" dirty="0"/>
              <a:t> Model using all 18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0B4979-8351-82E0-CCCE-0C087B419B32}"/>
              </a:ext>
            </a:extLst>
          </p:cNvPr>
          <p:cNvSpPr txBox="1"/>
          <p:nvPr/>
        </p:nvSpPr>
        <p:spPr>
          <a:xfrm>
            <a:off x="2553947" y="6142884"/>
            <a:ext cx="416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(Sitting)   C (Climbing)   W (Walking)</a:t>
            </a:r>
          </a:p>
        </p:txBody>
      </p:sp>
    </p:spTree>
    <p:extLst>
      <p:ext uri="{BB962C8B-B14F-4D97-AF65-F5344CB8AC3E}">
        <p14:creationId xmlns:p14="http://schemas.microsoft.com/office/powerpoint/2010/main" val="226996187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Other Classifier Types</a:t>
            </a:r>
          </a:p>
          <a:p>
            <a:pPr lvl="1"/>
            <a:r>
              <a:rPr lang="en-US" dirty="0"/>
              <a:t>The Logistic Model did not seem promising.  To resolve this other models were tested</a:t>
            </a:r>
          </a:p>
          <a:p>
            <a:pPr lvl="1"/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the best, outperforming all other models.  All models were built on stratified train-test data, and compared using a separate validation dataset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4DCE5532-9675-3BA5-761A-449187748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69567"/>
              </p:ext>
            </p:extLst>
          </p:nvPr>
        </p:nvGraphicFramePr>
        <p:xfrm>
          <a:off x="1619250" y="3318933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0.6599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0.9155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0.981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>
                          <a:effectLst/>
                        </a:rPr>
                        <a:t>0.9943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0.9128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703110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0CC97C2-77BE-9730-3991-296F5F94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619226"/>
            <a:ext cx="5486402" cy="433481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76032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Activities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KNN Residuals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gy-activity.mp4">
            <a:hlinkClick r:id="" action="ppaction://media"/>
            <a:extLst>
              <a:ext uri="{FF2B5EF4-FFF2-40B4-BE49-F238E27FC236}">
                <a16:creationId xmlns:a16="http://schemas.microsoft.com/office/drawing/2014/main" id="{034D314D-192E-6B04-551C-ABFE698E58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5667" y="1615016"/>
            <a:ext cx="5672666" cy="4254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88971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Reduced Features</a:t>
            </a:r>
          </a:p>
          <a:p>
            <a:pPr lvl="1"/>
            <a:r>
              <a:rPr lang="en-US" dirty="0"/>
              <a:t>A KNN model for activity identification was built using only </a:t>
            </a:r>
            <a:r>
              <a:rPr lang="en-US" u="none" strike="noStrike" dirty="0">
                <a:effectLst/>
              </a:rPr>
              <a:t>exponentially filtered term based on the CART analysis.</a:t>
            </a:r>
            <a:r>
              <a:rPr lang="en-US" dirty="0"/>
              <a:t> The results were nearly identical to the full model, showing the model reduction is valid.</a:t>
            </a:r>
          </a:p>
          <a:p>
            <a:pPr marL="457188" lvl="1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9BEBB63D-60C0-7951-A48A-8E0262C84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321377"/>
              </p:ext>
            </p:extLst>
          </p:nvPr>
        </p:nvGraphicFramePr>
        <p:xfrm>
          <a:off x="4603932" y="2965846"/>
          <a:ext cx="415078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5392">
                  <a:extLst>
                    <a:ext uri="{9D8B030D-6E8A-4147-A177-3AD203B41FA5}">
                      <a16:colId xmlns:a16="http://schemas.microsoft.com/office/drawing/2014/main" val="2288778035"/>
                    </a:ext>
                  </a:extLst>
                </a:gridCol>
                <a:gridCol w="2075392">
                  <a:extLst>
                    <a:ext uri="{9D8B030D-6E8A-4147-A177-3AD203B41FA5}">
                      <a16:colId xmlns:a16="http://schemas.microsoft.com/office/drawing/2014/main" val="1343902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7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gFxE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0.212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002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gFzE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0.201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gFyE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0.168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strike="noStrike" dirty="0" err="1">
                          <a:effectLst/>
                        </a:rPr>
                        <a:t>wxE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22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u="none" strike="noStrike" dirty="0" err="1">
                          <a:effectLst/>
                        </a:rPr>
                        <a:t>wyE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0.044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19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u="none" strike="noStrike" dirty="0" err="1">
                          <a:effectLst/>
                        </a:rPr>
                        <a:t>wzE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0.04</a:t>
                      </a:r>
                      <a:endParaRPr lang="en-US" sz="1800" b="0" u="none" strike="noStrike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07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dirty="0">
                          <a:effectLst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875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6F31721-2C21-6FD6-2D69-EC03CD98C80F}"/>
              </a:ext>
            </a:extLst>
          </p:cNvPr>
          <p:cNvSpPr txBox="1"/>
          <p:nvPr/>
        </p:nvSpPr>
        <p:spPr>
          <a:xfrm>
            <a:off x="389284" y="608085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 to </a:t>
            </a:r>
            <a:r>
              <a:rPr lang="en-US" dirty="0" err="1"/>
              <a:t>gFxE</a:t>
            </a:r>
            <a:r>
              <a:rPr lang="en-US" dirty="0"/>
              <a:t>, </a:t>
            </a:r>
            <a:r>
              <a:rPr lang="en-US" dirty="0" err="1"/>
              <a:t>gFyE</a:t>
            </a:r>
            <a:r>
              <a:rPr lang="en-US" dirty="0"/>
              <a:t>, </a:t>
            </a:r>
            <a:r>
              <a:rPr lang="en-US" dirty="0" err="1"/>
              <a:t>gFzE</a:t>
            </a:r>
            <a:r>
              <a:rPr lang="en-US" dirty="0"/>
              <a:t>, </a:t>
            </a:r>
            <a:r>
              <a:rPr lang="en-US" dirty="0" err="1"/>
              <a:t>wxE</a:t>
            </a:r>
            <a:r>
              <a:rPr lang="en-US" dirty="0"/>
              <a:t>, </a:t>
            </a:r>
            <a:r>
              <a:rPr lang="en-US" dirty="0" err="1"/>
              <a:t>wyE</a:t>
            </a:r>
            <a:r>
              <a:rPr lang="en-US" dirty="0"/>
              <a:t>, and </a:t>
            </a:r>
            <a:r>
              <a:rPr lang="en-US" dirty="0" err="1"/>
              <a:t>wzE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4EF6B-26C8-82DF-E686-B4D8F5E4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84" y="2917987"/>
            <a:ext cx="3815428" cy="30145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2859237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Did we succeed?</a:t>
            </a:r>
          </a:p>
        </p:txBody>
      </p:sp>
    </p:spTree>
    <p:extLst>
      <p:ext uri="{BB962C8B-B14F-4D97-AF65-F5344CB8AC3E}">
        <p14:creationId xmlns:p14="http://schemas.microsoft.com/office/powerpoint/2010/main" val="218063827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Linear and Non-Linear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 – but more to do!</a:t>
            </a:r>
          </a:p>
          <a:p>
            <a:pPr lvl="1"/>
            <a:r>
              <a:rPr lang="en-US" dirty="0"/>
              <a:t>Based on our findings, these explorations could be extended further</a:t>
            </a:r>
          </a:p>
          <a:p>
            <a:pPr lvl="2"/>
            <a:r>
              <a:rPr lang="en-US" dirty="0"/>
              <a:t>Identify Speed/Length of Stride</a:t>
            </a:r>
          </a:p>
          <a:p>
            <a:pPr lvl="2"/>
            <a:r>
              <a:rPr lang="en-US" dirty="0"/>
              <a:t>Abnormal locomotion</a:t>
            </a:r>
          </a:p>
          <a:p>
            <a:pPr lvl="2"/>
            <a:r>
              <a:rPr lang="en-US" dirty="0"/>
              <a:t>Handedness or Stance</a:t>
            </a:r>
          </a:p>
          <a:p>
            <a:pPr lvl="2"/>
            <a:r>
              <a:rPr lang="en-US" dirty="0"/>
              <a:t>Tool Positioning</a:t>
            </a:r>
          </a:p>
          <a:p>
            <a:pPr lvl="2"/>
            <a:r>
              <a:rPr lang="en-US" dirty="0"/>
              <a:t>Implement model on an embedded device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In principle we can build a power tool that identifies its operator using gait biometrics, rather than a user id. This also suggests that a tool could be customized based on how a user is holding the tool (e.g. righty vs lefty)</a:t>
            </a:r>
          </a:p>
          <a:p>
            <a:pPr marL="457188" lvl="1" indent="0">
              <a:buNone/>
            </a:pPr>
            <a:endParaRPr lang="en-US" dirty="0"/>
          </a:p>
          <a:p>
            <a:pPr lvl="1"/>
            <a:r>
              <a:rPr lang="en-US" dirty="0"/>
              <a:t>Reasonable model improvements could involve measuring IMU at several points on the body and using stride length as an additional feature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18161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Before we go…</a:t>
            </a:r>
          </a:p>
        </p:txBody>
      </p:sp>
    </p:spTree>
    <p:extLst>
      <p:ext uri="{BB962C8B-B14F-4D97-AF65-F5344CB8AC3E}">
        <p14:creationId xmlns:p14="http://schemas.microsoft.com/office/powerpoint/2010/main" val="3826265726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8" y="1043075"/>
            <a:ext cx="8791984" cy="5487121"/>
          </a:xfrm>
        </p:spPr>
        <p:txBody>
          <a:bodyPr/>
          <a:lstStyle/>
          <a:p>
            <a:r>
              <a:rPr lang="en-US" dirty="0"/>
              <a:t>Dan Olson</a:t>
            </a:r>
          </a:p>
          <a:p>
            <a:pPr lvl="1"/>
            <a:r>
              <a:rPr lang="en-US" dirty="0"/>
              <a:t>Senior Firmware Engineer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With a better understanding of how machine learning works, I can work more efficiently with out machine learning engineers.</a:t>
            </a:r>
          </a:p>
          <a:p>
            <a:pPr lvl="2"/>
            <a:r>
              <a:rPr lang="en-US" dirty="0"/>
              <a:t>Improved ability to process large data sets with python.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2122E2-2216-42E7-AB25-29B3EC69C4D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479D67-C2D0-4516-B70B-EB240258817A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2/23/2023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 descr="A family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BB2F1260-65D9-ABAF-769A-236025806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44" y="1090803"/>
            <a:ext cx="4043748" cy="26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213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2"/>
            <a:r>
              <a:rPr lang="en-US" dirty="0"/>
              <a:t>Gait is the cyclic movement of the body during locomotion</a:t>
            </a:r>
          </a:p>
          <a:p>
            <a:pPr marL="914377" lvl="2" indent="0">
              <a:buNone/>
            </a:pPr>
            <a:endParaRPr lang="en-US" dirty="0"/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Typical methods of analysis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ML-</a:t>
            </a:r>
            <a:r>
              <a:rPr lang="en-US" dirty="0" err="1"/>
              <a:t>ers</a:t>
            </a:r>
            <a:r>
              <a:rPr lang="en-US" dirty="0"/>
              <a:t> Extraordinaire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6072393" cy="5487121"/>
          </a:xfrm>
        </p:spPr>
        <p:txBody>
          <a:bodyPr/>
          <a:lstStyle/>
          <a:p>
            <a:r>
              <a:rPr lang="en-US" dirty="0"/>
              <a:t>Rich Lukas</a:t>
            </a:r>
          </a:p>
          <a:p>
            <a:pPr lvl="1"/>
            <a:r>
              <a:rPr lang="en-US" dirty="0" err="1"/>
              <a:t>Mgr</a:t>
            </a:r>
            <a:r>
              <a:rPr lang="en-US" dirty="0"/>
              <a:t> EE</a:t>
            </a:r>
          </a:p>
          <a:p>
            <a:pPr lvl="1"/>
            <a:r>
              <a:rPr lang="en-US" dirty="0"/>
              <a:t>ML Team, FEI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Takeaways</a:t>
            </a:r>
          </a:p>
          <a:p>
            <a:pPr lvl="2"/>
            <a:r>
              <a:rPr lang="en-US" dirty="0"/>
              <a:t>A great deal of information is buried in IMU data.  We can infer a great deal about a work site and user behavior.</a:t>
            </a:r>
          </a:p>
          <a:p>
            <a:pPr lvl="2"/>
            <a:r>
              <a:rPr lang="en-US" dirty="0"/>
              <a:t>Greater confidence in our ability to measure/model our environment beyond simply tool performance.</a:t>
            </a:r>
          </a:p>
          <a:p>
            <a:pPr lvl="2"/>
            <a:r>
              <a:rPr lang="en-US" dirty="0"/>
              <a:t>Ability to manipulate data in Python and create sophisticated analysis.</a:t>
            </a:r>
          </a:p>
          <a:p>
            <a:pPr lvl="2"/>
            <a:r>
              <a:rPr lang="en-US" dirty="0"/>
              <a:t>A greater understanding of how ML can exist within a power tool, and what could be possible in the future.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4DB43-9A30-425A-B206-E31A581B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07550"/>
            <a:ext cx="2664897" cy="266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25641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and Answers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26F775A-3574-2D77-78FD-32909FDC125D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31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Identification based on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 (inertial measurement unit), which recorded angular velocity and acceleration</a:t>
            </a:r>
          </a:p>
          <a:p>
            <a:pPr lvl="2"/>
            <a:r>
              <a:rPr lang="en-US" dirty="0"/>
              <a:t>Data was collected at 500 Hz and then down sampled to 100 Hz</a:t>
            </a:r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Data was generated (as opposed to using primary &amp; secondary sets)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2/23/2023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24C2-8652-C4F7-83EE-8004B49FC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AF86E-E3DB-EC80-39F3-FF6FA3D3DF72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944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Dan Olson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84" y="1143000"/>
            <a:ext cx="6563232" cy="5063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23007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Rich Lukas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58" y="1207550"/>
            <a:ext cx="6857284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George Burkhardt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35" y="1207550"/>
            <a:ext cx="6343730" cy="489373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80919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 Compared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636E26C-A275-4B72-B867-688D0B1B800B}" type="datetime1">
              <a:rPr lang="en-US" smtClean="0"/>
              <a:t>2/23/2023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31" y="3688153"/>
            <a:ext cx="4040909" cy="28838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6118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elements/1.1/"/>
    <ds:schemaRef ds:uri="beb76b56-07f3-441d-bfae-cb7ae3539b9d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1594</TotalTime>
  <Words>1191</Words>
  <Application>Microsoft Office PowerPoint</Application>
  <PresentationFormat>On-screen Show (4:3)</PresentationFormat>
  <Paragraphs>273</Paragraphs>
  <Slides>31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Calibri</vt:lpstr>
      <vt:lpstr>Wingdings</vt:lpstr>
      <vt:lpstr>Milwaukee Template</vt:lpstr>
      <vt:lpstr>User Identification based on Movement</vt:lpstr>
      <vt:lpstr>User Identification based on Movement</vt:lpstr>
      <vt:lpstr>User Identification based on Movement</vt:lpstr>
      <vt:lpstr>User Identification based on Movement</vt:lpstr>
      <vt:lpstr>Exploratory Data Analysis</vt:lpstr>
      <vt:lpstr>Uniqueness of Gait</vt:lpstr>
      <vt:lpstr>Uniqueness of Gait</vt:lpstr>
      <vt:lpstr>Uniqueness of Gait</vt:lpstr>
      <vt:lpstr>Uniqueness of Gait Compared</vt:lpstr>
      <vt:lpstr>Forces in 3-space</vt:lpstr>
      <vt:lpstr>Model the First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Identifying Individuals</vt:lpstr>
      <vt:lpstr>Model the Second</vt:lpstr>
      <vt:lpstr>Identifying Activities</vt:lpstr>
      <vt:lpstr>Identifying Activities</vt:lpstr>
      <vt:lpstr>Identifying Activities</vt:lpstr>
      <vt:lpstr>Identifying Activities</vt:lpstr>
      <vt:lpstr>Identifying Activities</vt:lpstr>
      <vt:lpstr>Identifying Individuals</vt:lpstr>
      <vt:lpstr>Conclusion</vt:lpstr>
      <vt:lpstr>Identifying Individuals</vt:lpstr>
      <vt:lpstr>About Us</vt:lpstr>
      <vt:lpstr>About Us</vt:lpstr>
      <vt:lpstr>About Us</vt:lpstr>
      <vt:lpstr>Question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Olson, Dan</cp:lastModifiedBy>
  <cp:revision>45</cp:revision>
  <dcterms:created xsi:type="dcterms:W3CDTF">2023-02-18T18:48:42Z</dcterms:created>
  <dcterms:modified xsi:type="dcterms:W3CDTF">2023-02-23T20:37:23Z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